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9"/>
  </p:notesMasterIdLst>
  <p:sldIdLst>
    <p:sldId id="260" r:id="rId2"/>
    <p:sldId id="266" r:id="rId3"/>
    <p:sldId id="264" r:id="rId4"/>
    <p:sldId id="269" r:id="rId5"/>
    <p:sldId id="268" r:id="rId6"/>
    <p:sldId id="265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eeting" initials="m" lastIdx="3" clrIdx="1">
    <p:extLst>
      <p:ext uri="{19B8F6BF-5375-455C-9EA6-DF929625EA0E}">
        <p15:presenceInfo xmlns:p15="http://schemas.microsoft.com/office/powerpoint/2012/main" userId="meet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21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322E-0DFB-9840-B26D-9197CE2FBE8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9D4B-EDD2-E749-8217-097CBAD2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itle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D40BC389-230E-E74E-A1CC-4CA04A95DC5F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A02BD401-3306-A44F-BF40-440D60C3B876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981518-CF65-4D4D-8FFD-64D8D4FE1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ound Single Corner of Rectangle 19">
            <a:extLst>
              <a:ext uri="{FF2B5EF4-FFF2-40B4-BE49-F238E27FC236}">
                <a16:creationId xmlns="" xmlns:a16="http://schemas.microsoft.com/office/drawing/2014/main" id="{1A17D94C-B91E-2044-90C5-C1991D278D7C}"/>
              </a:ext>
            </a:extLst>
          </p:cNvPr>
          <p:cNvSpPr/>
          <p:nvPr userDrawn="1"/>
        </p:nvSpPr>
        <p:spPr>
          <a:xfrm flipV="1">
            <a:off x="-7622" y="4082546"/>
            <a:ext cx="9167525" cy="2775454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11319 w 9158990"/>
              <a:gd name="connsiteY4" fmla="*/ 1160891 h 3919750"/>
              <a:gd name="connsiteX5" fmla="*/ 0 w 9158990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5904 w 9158990"/>
              <a:gd name="connsiteY4" fmla="*/ 1113184 h 3919750"/>
              <a:gd name="connsiteX5" fmla="*/ 0 w 9158990"/>
              <a:gd name="connsiteY5" fmla="*/ 2886321 h 3919750"/>
              <a:gd name="connsiteX0" fmla="*/ 720 w 9159710"/>
              <a:gd name="connsiteY0" fmla="*/ 2886321 h 3919750"/>
              <a:gd name="connsiteX1" fmla="*/ 8111291 w 9159710"/>
              <a:gd name="connsiteY1" fmla="*/ 2886321 h 3919750"/>
              <a:gd name="connsiteX2" fmla="*/ 9144720 w 9159710"/>
              <a:gd name="connsiteY2" fmla="*/ 3919750 h 3919750"/>
              <a:gd name="connsiteX3" fmla="*/ 9159710 w 9159710"/>
              <a:gd name="connsiteY3" fmla="*/ 0 h 3919750"/>
              <a:gd name="connsiteX4" fmla="*/ 721 w 9159710"/>
              <a:gd name="connsiteY4" fmla="*/ 1105233 h 3919750"/>
              <a:gd name="connsiteX5" fmla="*/ 720 w 9159710"/>
              <a:gd name="connsiteY5" fmla="*/ 2886321 h 3919750"/>
              <a:gd name="connsiteX0" fmla="*/ 720 w 9144748"/>
              <a:gd name="connsiteY0" fmla="*/ 1860603 h 2894032"/>
              <a:gd name="connsiteX1" fmla="*/ 8111291 w 9144748"/>
              <a:gd name="connsiteY1" fmla="*/ 1860603 h 2894032"/>
              <a:gd name="connsiteX2" fmla="*/ 9144720 w 9144748"/>
              <a:gd name="connsiteY2" fmla="*/ 2894032 h 2894032"/>
              <a:gd name="connsiteX3" fmla="*/ 8984781 w 9144748"/>
              <a:gd name="connsiteY3" fmla="*/ 0 h 2894032"/>
              <a:gd name="connsiteX4" fmla="*/ 721 w 9144748"/>
              <a:gd name="connsiteY4" fmla="*/ 79515 h 2894032"/>
              <a:gd name="connsiteX5" fmla="*/ 720 w 9144748"/>
              <a:gd name="connsiteY5" fmla="*/ 1860603 h 2894032"/>
              <a:gd name="connsiteX0" fmla="*/ 720 w 9159710"/>
              <a:gd name="connsiteY0" fmla="*/ 1781088 h 2814517"/>
              <a:gd name="connsiteX1" fmla="*/ 8111291 w 9159710"/>
              <a:gd name="connsiteY1" fmla="*/ 1781088 h 2814517"/>
              <a:gd name="connsiteX2" fmla="*/ 9144720 w 9159710"/>
              <a:gd name="connsiteY2" fmla="*/ 2814517 h 2814517"/>
              <a:gd name="connsiteX3" fmla="*/ 9159710 w 9159710"/>
              <a:gd name="connsiteY3" fmla="*/ 39755 h 2814517"/>
              <a:gd name="connsiteX4" fmla="*/ 721 w 9159710"/>
              <a:gd name="connsiteY4" fmla="*/ 0 h 2814517"/>
              <a:gd name="connsiteX5" fmla="*/ 720 w 9159710"/>
              <a:gd name="connsiteY5" fmla="*/ 1781088 h 2814517"/>
              <a:gd name="connsiteX0" fmla="*/ 720 w 9159710"/>
              <a:gd name="connsiteY0" fmla="*/ 1789040 h 2822469"/>
              <a:gd name="connsiteX1" fmla="*/ 8111291 w 9159710"/>
              <a:gd name="connsiteY1" fmla="*/ 1789040 h 2822469"/>
              <a:gd name="connsiteX2" fmla="*/ 9144720 w 9159710"/>
              <a:gd name="connsiteY2" fmla="*/ 2822469 h 2822469"/>
              <a:gd name="connsiteX3" fmla="*/ 9159710 w 9159710"/>
              <a:gd name="connsiteY3" fmla="*/ 0 h 2822469"/>
              <a:gd name="connsiteX4" fmla="*/ 721 w 9159710"/>
              <a:gd name="connsiteY4" fmla="*/ 7952 h 2822469"/>
              <a:gd name="connsiteX5" fmla="*/ 720 w 9159710"/>
              <a:gd name="connsiteY5" fmla="*/ 1789040 h 2822469"/>
              <a:gd name="connsiteX0" fmla="*/ 720 w 9183564"/>
              <a:gd name="connsiteY0" fmla="*/ 1812894 h 2846323"/>
              <a:gd name="connsiteX1" fmla="*/ 8111291 w 9183564"/>
              <a:gd name="connsiteY1" fmla="*/ 1812894 h 2846323"/>
              <a:gd name="connsiteX2" fmla="*/ 9144720 w 9183564"/>
              <a:gd name="connsiteY2" fmla="*/ 2846323 h 2846323"/>
              <a:gd name="connsiteX3" fmla="*/ 9183564 w 9183564"/>
              <a:gd name="connsiteY3" fmla="*/ 0 h 2846323"/>
              <a:gd name="connsiteX4" fmla="*/ 721 w 9183564"/>
              <a:gd name="connsiteY4" fmla="*/ 31806 h 2846323"/>
              <a:gd name="connsiteX5" fmla="*/ 720 w 9183564"/>
              <a:gd name="connsiteY5" fmla="*/ 1812894 h 2846323"/>
              <a:gd name="connsiteX0" fmla="*/ 720 w 9159710"/>
              <a:gd name="connsiteY0" fmla="*/ 1828796 h 2862225"/>
              <a:gd name="connsiteX1" fmla="*/ 8111291 w 9159710"/>
              <a:gd name="connsiteY1" fmla="*/ 1828796 h 2862225"/>
              <a:gd name="connsiteX2" fmla="*/ 9144720 w 9159710"/>
              <a:gd name="connsiteY2" fmla="*/ 2862225 h 2862225"/>
              <a:gd name="connsiteX3" fmla="*/ 9159710 w 9159710"/>
              <a:gd name="connsiteY3" fmla="*/ 0 h 2862225"/>
              <a:gd name="connsiteX4" fmla="*/ 721 w 9159710"/>
              <a:gd name="connsiteY4" fmla="*/ 47708 h 2862225"/>
              <a:gd name="connsiteX5" fmla="*/ 720 w 9159710"/>
              <a:gd name="connsiteY5" fmla="*/ 1828796 h 2862225"/>
              <a:gd name="connsiteX0" fmla="*/ 720 w 9145349"/>
              <a:gd name="connsiteY0" fmla="*/ 1844698 h 2878127"/>
              <a:gd name="connsiteX1" fmla="*/ 8111291 w 9145349"/>
              <a:gd name="connsiteY1" fmla="*/ 1844698 h 2878127"/>
              <a:gd name="connsiteX2" fmla="*/ 9144720 w 9145349"/>
              <a:gd name="connsiteY2" fmla="*/ 2878127 h 2878127"/>
              <a:gd name="connsiteX3" fmla="*/ 9143807 w 9145349"/>
              <a:gd name="connsiteY3" fmla="*/ 0 h 2878127"/>
              <a:gd name="connsiteX4" fmla="*/ 721 w 9145349"/>
              <a:gd name="connsiteY4" fmla="*/ 63610 h 2878127"/>
              <a:gd name="connsiteX5" fmla="*/ 720 w 9145349"/>
              <a:gd name="connsiteY5" fmla="*/ 1844698 h 2878127"/>
              <a:gd name="connsiteX0" fmla="*/ 720 w 9159709"/>
              <a:gd name="connsiteY0" fmla="*/ 1820844 h 2854273"/>
              <a:gd name="connsiteX1" fmla="*/ 8111291 w 9159709"/>
              <a:gd name="connsiteY1" fmla="*/ 1820844 h 2854273"/>
              <a:gd name="connsiteX2" fmla="*/ 9144720 w 9159709"/>
              <a:gd name="connsiteY2" fmla="*/ 2854273 h 2854273"/>
              <a:gd name="connsiteX3" fmla="*/ 9159709 w 9159709"/>
              <a:gd name="connsiteY3" fmla="*/ 0 h 2854273"/>
              <a:gd name="connsiteX4" fmla="*/ 721 w 9159709"/>
              <a:gd name="connsiteY4" fmla="*/ 39756 h 2854273"/>
              <a:gd name="connsiteX5" fmla="*/ 720 w 9159709"/>
              <a:gd name="connsiteY5" fmla="*/ 1820844 h 2854273"/>
              <a:gd name="connsiteX0" fmla="*/ 720 w 9167660"/>
              <a:gd name="connsiteY0" fmla="*/ 1796990 h 2830419"/>
              <a:gd name="connsiteX1" fmla="*/ 8111291 w 9167660"/>
              <a:gd name="connsiteY1" fmla="*/ 1796990 h 2830419"/>
              <a:gd name="connsiteX2" fmla="*/ 9144720 w 9167660"/>
              <a:gd name="connsiteY2" fmla="*/ 2830419 h 2830419"/>
              <a:gd name="connsiteX3" fmla="*/ 9167660 w 9167660"/>
              <a:gd name="connsiteY3" fmla="*/ 0 h 2830419"/>
              <a:gd name="connsiteX4" fmla="*/ 721 w 9167660"/>
              <a:gd name="connsiteY4" fmla="*/ 15902 h 2830419"/>
              <a:gd name="connsiteX5" fmla="*/ 720 w 9167660"/>
              <a:gd name="connsiteY5" fmla="*/ 1796990 h 2830419"/>
              <a:gd name="connsiteX0" fmla="*/ 720 w 9159708"/>
              <a:gd name="connsiteY0" fmla="*/ 1781088 h 2814517"/>
              <a:gd name="connsiteX1" fmla="*/ 8111291 w 9159708"/>
              <a:gd name="connsiteY1" fmla="*/ 1781088 h 2814517"/>
              <a:gd name="connsiteX2" fmla="*/ 9144720 w 9159708"/>
              <a:gd name="connsiteY2" fmla="*/ 2814517 h 2814517"/>
              <a:gd name="connsiteX3" fmla="*/ 9159708 w 9159708"/>
              <a:gd name="connsiteY3" fmla="*/ 0 h 2814517"/>
              <a:gd name="connsiteX4" fmla="*/ 721 w 9159708"/>
              <a:gd name="connsiteY4" fmla="*/ 0 h 2814517"/>
              <a:gd name="connsiteX5" fmla="*/ 720 w 9159708"/>
              <a:gd name="connsiteY5" fmla="*/ 1781088 h 2814517"/>
              <a:gd name="connsiteX0" fmla="*/ 720 w 9151756"/>
              <a:gd name="connsiteY0" fmla="*/ 1804942 h 2838371"/>
              <a:gd name="connsiteX1" fmla="*/ 8111291 w 9151756"/>
              <a:gd name="connsiteY1" fmla="*/ 1804942 h 2838371"/>
              <a:gd name="connsiteX2" fmla="*/ 9144720 w 9151756"/>
              <a:gd name="connsiteY2" fmla="*/ 2838371 h 2838371"/>
              <a:gd name="connsiteX3" fmla="*/ 9151756 w 9151756"/>
              <a:gd name="connsiteY3" fmla="*/ 0 h 2838371"/>
              <a:gd name="connsiteX4" fmla="*/ 721 w 9151756"/>
              <a:gd name="connsiteY4" fmla="*/ 23854 h 2838371"/>
              <a:gd name="connsiteX5" fmla="*/ 720 w 9151756"/>
              <a:gd name="connsiteY5" fmla="*/ 1804942 h 2838371"/>
              <a:gd name="connsiteX0" fmla="*/ 8294 w 9159330"/>
              <a:gd name="connsiteY0" fmla="*/ 1821990 h 2855419"/>
              <a:gd name="connsiteX1" fmla="*/ 8118865 w 9159330"/>
              <a:gd name="connsiteY1" fmla="*/ 1821990 h 2855419"/>
              <a:gd name="connsiteX2" fmla="*/ 9152294 w 9159330"/>
              <a:gd name="connsiteY2" fmla="*/ 2855419 h 2855419"/>
              <a:gd name="connsiteX3" fmla="*/ 9159330 w 9159330"/>
              <a:gd name="connsiteY3" fmla="*/ 17048 h 2855419"/>
              <a:gd name="connsiteX4" fmla="*/ 321 w 9159330"/>
              <a:gd name="connsiteY4" fmla="*/ 0 h 2855419"/>
              <a:gd name="connsiteX5" fmla="*/ 8294 w 9159330"/>
              <a:gd name="connsiteY5" fmla="*/ 1821990 h 2855419"/>
              <a:gd name="connsiteX0" fmla="*/ 8294 w 9175260"/>
              <a:gd name="connsiteY0" fmla="*/ 1821990 h 2855419"/>
              <a:gd name="connsiteX1" fmla="*/ 8118865 w 9175260"/>
              <a:gd name="connsiteY1" fmla="*/ 1821990 h 2855419"/>
              <a:gd name="connsiteX2" fmla="*/ 9152294 w 9175260"/>
              <a:gd name="connsiteY2" fmla="*/ 2855419 h 2855419"/>
              <a:gd name="connsiteX3" fmla="*/ 9175260 w 9175260"/>
              <a:gd name="connsiteY3" fmla="*/ 687 h 2855419"/>
              <a:gd name="connsiteX4" fmla="*/ 321 w 9175260"/>
              <a:gd name="connsiteY4" fmla="*/ 0 h 2855419"/>
              <a:gd name="connsiteX5" fmla="*/ 8294 w 9175260"/>
              <a:gd name="connsiteY5" fmla="*/ 1821990 h 2855419"/>
              <a:gd name="connsiteX0" fmla="*/ 0 w 9182895"/>
              <a:gd name="connsiteY0" fmla="*/ 1813810 h 2855419"/>
              <a:gd name="connsiteX1" fmla="*/ 8126500 w 9182895"/>
              <a:gd name="connsiteY1" fmla="*/ 1821990 h 2855419"/>
              <a:gd name="connsiteX2" fmla="*/ 9159929 w 9182895"/>
              <a:gd name="connsiteY2" fmla="*/ 2855419 h 2855419"/>
              <a:gd name="connsiteX3" fmla="*/ 9182895 w 9182895"/>
              <a:gd name="connsiteY3" fmla="*/ 687 h 2855419"/>
              <a:gd name="connsiteX4" fmla="*/ 7956 w 9182895"/>
              <a:gd name="connsiteY4" fmla="*/ 0 h 2855419"/>
              <a:gd name="connsiteX5" fmla="*/ 0 w 9182895"/>
              <a:gd name="connsiteY5" fmla="*/ 1813810 h 28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895" h="2855419">
                <a:moveTo>
                  <a:pt x="0" y="1813810"/>
                </a:moveTo>
                <a:lnTo>
                  <a:pt x="8126500" y="1821990"/>
                </a:lnTo>
                <a:cubicBezTo>
                  <a:pt x="8697247" y="1821990"/>
                  <a:pt x="9159929" y="2284672"/>
                  <a:pt x="9159929" y="2855419"/>
                </a:cubicBezTo>
                <a:cubicBezTo>
                  <a:pt x="9162427" y="1911098"/>
                  <a:pt x="9180397" y="945008"/>
                  <a:pt x="9182895" y="687"/>
                </a:cubicBezTo>
                <a:lnTo>
                  <a:pt x="7956" y="0"/>
                </a:lnTo>
                <a:cubicBezTo>
                  <a:pt x="5458" y="612336"/>
                  <a:pt x="2498" y="1201474"/>
                  <a:pt x="0" y="1813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EEF0C54-22DB-304F-A922-78E92653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054225"/>
            <a:ext cx="4721225" cy="1303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7ADB3ADE-2189-6C4A-B19A-CC67DF4BB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364617"/>
            <a:ext cx="5005796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70F23E52-3B38-1441-AA84-5AEAD981A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729742"/>
            <a:ext cx="5005796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E1B134BD-C085-654A-9D33-A04315C0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034" y="5364617"/>
            <a:ext cx="2689315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609D30E8-7186-414A-A4DB-206D57D22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34" y="5729742"/>
            <a:ext cx="2689315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319C29E3-2848-0240-94EB-25666378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2179E20-8F6B-FB44-B5C9-792ACFAB27B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F550D580-3310-F343-9FC8-26FF864639A6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C51E32F1-7192-3645-96B1-71A73B357A86}"/>
              </a:ext>
            </a:extLst>
          </p:cNvPr>
          <p:cNvSpPr txBox="1">
            <a:spLocks/>
          </p:cNvSpPr>
          <p:nvPr userDrawn="1"/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1" i="0" u="none" strike="noStrike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000000"/>
                </a:solidFill>
                <a:latin typeface="Arial Black" panose="020B0604020202020204" pitchFamily="34" charset="0"/>
              </a:rPr>
              <a:t>©</a:t>
            </a:r>
            <a:r>
              <a:rPr lang="en-US" sz="800" b="0" dirty="0">
                <a:solidFill>
                  <a:srgbClr val="000000"/>
                </a:solidFill>
              </a:rPr>
              <a:t> 2019 World Customs Organization (WCO)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306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hank you"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19">
            <a:extLst>
              <a:ext uri="{FF2B5EF4-FFF2-40B4-BE49-F238E27FC236}">
                <a16:creationId xmlns="" xmlns:a16="http://schemas.microsoft.com/office/drawing/2014/main" id="{915598EF-8F82-1E4F-919F-E7C64E58ED5D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C06392C3-6F58-4D4B-A968-E4D35D495A5D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=""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F94DD989-C2B3-2344-9EAA-7DE80CFA9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430761"/>
            <a:ext cx="7886698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C460CA67-3657-6741-B5DB-32C751A01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795886"/>
            <a:ext cx="7886698" cy="13130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C85340-53D9-614C-9380-A1E15A47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8650" y="5786794"/>
            <a:ext cx="3302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99B434-263E-C34C-AEFB-7C98F2B82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197" y="5792331"/>
            <a:ext cx="3302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FBD724-1BCC-C647-92CC-7DC115283E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87745" y="5795089"/>
            <a:ext cx="330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D22E0A-5065-5F4A-9D54-011E017309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7292" y="5795089"/>
            <a:ext cx="330200" cy="330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6BF1212-D342-D941-97FC-DFB97043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897B0E0D-1876-6745-ABC2-F3BA876E6AE8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5384EAE-AD6C-6041-BF95-2DD6E95E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ED80D51-C8E6-2D4A-93F6-56D84A98798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E9CF8198-B19E-4A45-95BF-CE5D4D89A5E4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Chapt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of Rectangle 19">
            <a:extLst>
              <a:ext uri="{FF2B5EF4-FFF2-40B4-BE49-F238E27FC236}">
                <a16:creationId xmlns="" xmlns:a16="http://schemas.microsoft.com/office/drawing/2014/main" id="{0D7EB36D-97BA-A745-BDC2-900964237798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=""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9" y="4423746"/>
            <a:ext cx="7966509" cy="529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BD7821D-004E-B545-9D09-DD6F44309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40" y="5091845"/>
            <a:ext cx="7966508" cy="82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40AC0E7-3F92-7E45-9337-357FAC39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sp>
        <p:nvSpPr>
          <p:cNvPr id="14" name="Title Placeholder 2">
            <a:extLst>
              <a:ext uri="{FF2B5EF4-FFF2-40B4-BE49-F238E27FC236}">
                <a16:creationId xmlns="" xmlns:a16="http://schemas.microsoft.com/office/drawing/2014/main" id="{F7F2910B-9D2E-AE40-A43B-CA70E3528E9A}"/>
              </a:ext>
            </a:extLst>
          </p:cNvPr>
          <p:cNvSpPr txBox="1">
            <a:spLocks/>
          </p:cNvSpPr>
          <p:nvPr userDrawn="1"/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9E9DED21-3B6B-2642-BCAE-8625F395E7B5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CB6A15-EA86-0241-9924-85ED0ADE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C61ED54-3491-BD4B-85D2-08E719D3787E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46EA7D54-44BE-1B43-8FAE-54AB9F95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0851F40-DC25-C54A-8175-9755B51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3D01D93F-2C9B-0A46-96EB-41631DA40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FF267F5-CB78-8C45-B8A2-BC31D9670473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77A11C5-C8BA-9B44-A3C9-499431810149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8271C0-720A-784C-9383-914577442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01" t="24957" r="29674" b="27402"/>
          <a:stretch/>
        </p:blipFill>
        <p:spPr>
          <a:xfrm>
            <a:off x="8027900" y="365125"/>
            <a:ext cx="694681" cy="9065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3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Quote">
    <p:bg>
      <p:bgPr>
        <a:gradFill>
          <a:gsLst>
            <a:gs pos="0">
              <a:schemeClr val="tx1">
                <a:lumMod val="10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D53659E-8BAC-6944-83CD-BEDF22AFC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1434" y="1696838"/>
            <a:ext cx="548391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AB5177A-BE1D-8F45-A838-1315E60833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408362" y="1696838"/>
            <a:ext cx="2211388" cy="2297112"/>
          </a:xfrm>
          <a:prstGeom prst="round1Rect">
            <a:avLst>
              <a:gd name="adj" fmla="val 35308"/>
            </a:avLst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0319BBB-7ABA-074C-99C0-2A4D199CE4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144963"/>
            <a:ext cx="2211387" cy="8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4B722EEE-201A-0B4F-B37F-A8EAF1EDDD3E}"/>
              </a:ext>
            </a:extLst>
          </p:cNvPr>
          <p:cNvSpPr txBox="1">
            <a:spLocks/>
          </p:cNvSpPr>
          <p:nvPr userDrawn="1"/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lIns="90000" r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9C9D7E-A62C-AB4F-805D-1B13780151A0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F6E119F2-3F68-1244-BD29-E76416B17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1601" t="20569" r="21815" b="25360"/>
          <a:stretch/>
        </p:blipFill>
        <p:spPr>
          <a:xfrm>
            <a:off x="0" y="2733902"/>
            <a:ext cx="2115048" cy="3987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1FD57C9-33D9-4542-80E1-39AC00F99CCE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ADCEB44-265B-BC42-BA7D-16E8DFB27D15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www.wcoomd.org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E169B6-DD97-E147-BDAF-3AE47B3B7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181" t="21283" r="24609" b="27819"/>
          <a:stretch/>
        </p:blipFill>
        <p:spPr>
          <a:xfrm>
            <a:off x="7929649" y="272505"/>
            <a:ext cx="882423" cy="98568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ECF793F-28B9-E044-BF4D-03A16B983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4" r:id="rId3"/>
    <p:sldLayoutId id="214748367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6A7B9BA-3778-0547-AEBE-C4AA852E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54225"/>
            <a:ext cx="5094696" cy="1303338"/>
          </a:xfrm>
        </p:spPr>
        <p:txBody>
          <a:bodyPr/>
          <a:lstStyle/>
          <a:p>
            <a:r>
              <a:rPr lang="en-US" sz="3500" dirty="0" smtClean="0"/>
              <a:t>Working Methods and Prioritization</a:t>
            </a:r>
            <a:endParaRPr lang="en-US" sz="3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CCA4A22-8456-7C4F-B1A8-E1FC386B0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18 March 2021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5AE27EB-FBF6-D046-A817-72F95F7D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9C9D7E-A62C-AB4F-805D-1B13780151A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826034" y="5144182"/>
            <a:ext cx="2689315" cy="365125"/>
          </a:xfrm>
        </p:spPr>
        <p:txBody>
          <a:bodyPr/>
          <a:lstStyle/>
          <a:p>
            <a:r>
              <a:rPr lang="en-US" dirty="0" smtClean="0"/>
              <a:t>Meeting with WCO Council Chair and Vice-Chairs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and Council December 2020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Methods and Prioritization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147924"/>
            <a:ext cx="7886700" cy="48718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Discussions focused on current working methods and prioritization, including members’ recommendations. 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>
                <a:solidFill>
                  <a:srgbClr val="FF0000"/>
                </a:solidFill>
              </a:rPr>
              <a:t>Members’ recommendations are being gradually implemented</a:t>
            </a:r>
            <a:r>
              <a:rPr lang="en-US" sz="2300" dirty="0">
                <a:solidFill>
                  <a:srgbClr val="FF0000"/>
                </a:solidFill>
              </a:rPr>
              <a:t>. </a:t>
            </a:r>
            <a:endParaRPr lang="en-US" sz="23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r>
              <a:rPr lang="en-US" dirty="0" smtClean="0"/>
              <a:t>Secretariat tasked with </a:t>
            </a:r>
            <a:r>
              <a:rPr lang="en-US" dirty="0"/>
              <a:t>collecting input regarding priorities from the </a:t>
            </a:r>
            <a:r>
              <a:rPr lang="en-US" dirty="0" smtClean="0"/>
              <a:t>Chairs of </a:t>
            </a:r>
            <a:r>
              <a:rPr lang="en-US" dirty="0"/>
              <a:t>different WCO working </a:t>
            </a:r>
            <a:r>
              <a:rPr lang="en-US" dirty="0" smtClean="0"/>
              <a:t>bodies. Survey circulated resulted in: 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>
                <a:solidFill>
                  <a:srgbClr val="FF0000"/>
                </a:solidFill>
              </a:rPr>
              <a:t>Twenty-three responses collected;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>
                <a:solidFill>
                  <a:srgbClr val="FF0000"/>
                </a:solidFill>
              </a:rPr>
              <a:t>Most Chairs </a:t>
            </a:r>
            <a:r>
              <a:rPr lang="en-US" sz="2300" i="1" dirty="0" smtClean="0">
                <a:solidFill>
                  <a:srgbClr val="FF0000"/>
                </a:solidFill>
              </a:rPr>
              <a:t>expressed a preference for the status quo;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 smtClean="0">
                <a:solidFill>
                  <a:srgbClr val="FF0000"/>
                </a:solidFill>
              </a:rPr>
              <a:t>Most </a:t>
            </a:r>
            <a:r>
              <a:rPr lang="en-US" sz="2300" i="1" dirty="0">
                <a:solidFill>
                  <a:srgbClr val="FF0000"/>
                </a:solidFill>
              </a:rPr>
              <a:t>agreed that meetings could be conducted in a hybrid format in the future;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>
                <a:solidFill>
                  <a:srgbClr val="FF0000"/>
                </a:solidFill>
              </a:rPr>
              <a:t>Many expressed strong preference for face-to-face meetings;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i="1" dirty="0">
                <a:solidFill>
                  <a:srgbClr val="FF0000"/>
                </a:solidFill>
              </a:rPr>
              <a:t>None suggested the decrease of meeting days </a:t>
            </a:r>
            <a:r>
              <a:rPr lang="en-US" sz="2300" i="1" dirty="0" smtClean="0">
                <a:solidFill>
                  <a:srgbClr val="FF0000"/>
                </a:solidFill>
              </a:rPr>
              <a:t>nor </a:t>
            </a:r>
            <a:r>
              <a:rPr lang="en-US" sz="2300" i="1" dirty="0">
                <a:solidFill>
                  <a:srgbClr val="FF0000"/>
                </a:solidFill>
              </a:rPr>
              <a:t>abolishing a </a:t>
            </a:r>
            <a:r>
              <a:rPr lang="en-US" sz="2300" i="1" dirty="0" smtClean="0">
                <a:solidFill>
                  <a:srgbClr val="FF0000"/>
                </a:solidFill>
              </a:rPr>
              <a:t>specific meeting </a:t>
            </a:r>
            <a:r>
              <a:rPr lang="en-US" sz="2300" i="1" dirty="0">
                <a:solidFill>
                  <a:srgbClr val="FF0000"/>
                </a:solidFill>
              </a:rPr>
              <a:t>or </a:t>
            </a:r>
            <a:r>
              <a:rPr lang="en-US" sz="2300" i="1" dirty="0" smtClean="0">
                <a:solidFill>
                  <a:srgbClr val="FF0000"/>
                </a:solidFill>
              </a:rPr>
              <a:t>session.  </a:t>
            </a:r>
            <a:endParaRPr lang="en-US" sz="2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WCO meetings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Working Methods and Prioritization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98556"/>
            <a:ext cx="8359902" cy="5157794"/>
          </a:xfrm>
        </p:spPr>
        <p:txBody>
          <a:bodyPr/>
          <a:lstStyle/>
          <a:p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1757"/>
              </p:ext>
            </p:extLst>
          </p:nvPr>
        </p:nvGraphicFramePr>
        <p:xfrm>
          <a:off x="965200" y="1198556"/>
          <a:ext cx="6797676" cy="311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92"/>
                <a:gridCol w="2265892"/>
                <a:gridCol w="2265892"/>
              </a:tblGrid>
              <a:tr h="394661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Working bodies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 days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2005/2006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111</a:t>
                      </a:r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2018/2019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2019/2020*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Approx.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175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2020/2021**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145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F8900A9B-A1A4-754F-AF5C-CD9D28EBD9F2}"/>
              </a:ext>
            </a:extLst>
          </p:cNvPr>
          <p:cNvSpPr txBox="1">
            <a:spLocks/>
          </p:cNvSpPr>
          <p:nvPr/>
        </p:nvSpPr>
        <p:spPr>
          <a:xfrm>
            <a:off x="628650" y="4841874"/>
            <a:ext cx="7886700" cy="130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*</a:t>
            </a:r>
            <a:r>
              <a:rPr lang="en-US" sz="1600" i="1" dirty="0" smtClean="0"/>
              <a:t>Calendar interrupted in March 2020 due to COVID-19 and remaining meetings suspended. 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 smtClean="0"/>
              <a:t>**Tentative calendar drawn up with online and document-based meetings. The meeting days included in this table only takes into account the virtual sessions and not the document based days. </a:t>
            </a:r>
          </a:p>
        </p:txBody>
      </p:sp>
    </p:spTree>
    <p:extLst>
      <p:ext uri="{BB962C8B-B14F-4D97-AF65-F5344CB8AC3E}">
        <p14:creationId xmlns:p14="http://schemas.microsoft.com/office/powerpoint/2010/main" val="520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online and document based meetings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Methods and Prioritization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08994"/>
              </p:ext>
            </p:extLst>
          </p:nvPr>
        </p:nvGraphicFramePr>
        <p:xfrm>
          <a:off x="507999" y="1630356"/>
          <a:ext cx="8221133" cy="39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15"/>
                <a:gridCol w="1668844"/>
                <a:gridCol w="1595988"/>
                <a:gridCol w="1663543"/>
                <a:gridCol w="1663543"/>
              </a:tblGrid>
              <a:tr h="394661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 days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 hours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Document-based meeting days 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Document-based meeting hours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2005/2006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2018/2019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2019/2020*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81196">
                <a:tc>
                  <a:txBody>
                    <a:bodyPr/>
                    <a:lstStyle/>
                    <a:p>
                      <a:r>
                        <a:rPr lang="en-US" dirty="0" smtClean="0"/>
                        <a:t>2020/2021**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3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WCO </a:t>
            </a:r>
            <a:r>
              <a:rPr lang="en-US" dirty="0" smtClean="0"/>
              <a:t>meetings for 2021/2022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83454" y="6356350"/>
            <a:ext cx="4662487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Methods and Prioritization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49868"/>
            <a:ext cx="7886700" cy="51223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new proposal is being prepared, including  </a:t>
            </a:r>
            <a:r>
              <a:rPr lang="en-US" sz="2400" u="sng" dirty="0" smtClean="0"/>
              <a:t>aprox.165 virtual meeting days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July to December 2021 prepared based on the assumption of virtual format being necessary. </a:t>
            </a:r>
          </a:p>
          <a:p>
            <a:r>
              <a:rPr lang="en-US" sz="2400" dirty="0" smtClean="0"/>
              <a:t>Possible gradual resumption of face-to-face meetings from January to June 2022. </a:t>
            </a:r>
          </a:p>
          <a:p>
            <a:r>
              <a:rPr lang="en-US" sz="2400" dirty="0" smtClean="0"/>
              <a:t>Prior document-based phases to be used on a needs basis. </a:t>
            </a:r>
          </a:p>
          <a:p>
            <a:r>
              <a:rPr lang="en-US" sz="2400" dirty="0" smtClean="0"/>
              <a:t>Prioritization of working bodies/sessions:</a:t>
            </a:r>
          </a:p>
          <a:p>
            <a:pPr lvl="2"/>
            <a:r>
              <a:rPr lang="en-US" sz="1600" dirty="0"/>
              <a:t>A new Passenger Facilitation and Control WG has been established. </a:t>
            </a:r>
            <a:endParaRPr lang="en-US" sz="1600" dirty="0" smtClean="0"/>
          </a:p>
          <a:p>
            <a:pPr lvl="2"/>
            <a:r>
              <a:rPr lang="en-US" sz="1600" dirty="0" smtClean="0"/>
              <a:t>TEG </a:t>
            </a:r>
            <a:r>
              <a:rPr lang="en-US" sz="1600" dirty="0"/>
              <a:t>ACS and IMSC have been brought to a close. </a:t>
            </a:r>
          </a:p>
          <a:p>
            <a:pPr lvl="2"/>
            <a:r>
              <a:rPr lang="en-US" sz="1600" dirty="0" smtClean="0"/>
              <a:t>Ongoing </a:t>
            </a:r>
            <a:r>
              <a:rPr lang="en-US" sz="1600" dirty="0"/>
              <a:t>discussions to possibly sunset TFAWG.</a:t>
            </a:r>
          </a:p>
          <a:p>
            <a:pPr lvl="2"/>
            <a:r>
              <a:rPr lang="en-US" sz="1600" dirty="0"/>
              <a:t>Ongoing discussions to possibly eliminate one session of the SAFE WG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80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5" y="164494"/>
            <a:ext cx="8185148" cy="805124"/>
          </a:xfrm>
        </p:spPr>
        <p:txBody>
          <a:bodyPr/>
          <a:lstStyle/>
          <a:p>
            <a:r>
              <a:rPr lang="en-US" sz="2000" dirty="0"/>
              <a:t>How to streamline the calendar of meetings in the future?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Working Methods and Prioritization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81544"/>
              </p:ext>
            </p:extLst>
          </p:nvPr>
        </p:nvGraphicFramePr>
        <p:xfrm>
          <a:off x="245535" y="723250"/>
          <a:ext cx="8661400" cy="6333678"/>
        </p:xfrm>
        <a:graphic>
          <a:graphicData uri="http://schemas.openxmlformats.org/drawingml/2006/table">
            <a:tbl>
              <a:tblPr firstRow="1" firstCol="1" bandRow="1"/>
              <a:tblGrid>
                <a:gridCol w="1962455"/>
                <a:gridCol w="2047957"/>
                <a:gridCol w="2325494"/>
                <a:gridCol w="2325494"/>
              </a:tblGrid>
              <a:tr h="371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Legally mandated meetings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Linked to WCO priorities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Others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1903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DOCUMENT-BASED AND/OR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VIRTUAL MEETINGS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Container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Model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Project Team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 Management Team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ATA/Istanbul Convention Administrative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Committee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WCO/ UPU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RILO Meeting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Meeting of WCO Regional </a:t>
                      </a: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Structures</a:t>
                      </a: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e-ATA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Integrity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Information</a:t>
                      </a:r>
                      <a:r>
                        <a:rPr lang="en-US" sz="12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Intelligence</a:t>
                      </a:r>
                      <a:r>
                        <a:rPr lang="en-US" sz="12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Strategy</a:t>
                      </a:r>
                      <a:r>
                        <a:rPr lang="en-US" sz="12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Project Group</a:t>
                      </a: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236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Crime Expert 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Expert Group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NII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245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TFA Working Group</a:t>
                      </a: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API/PNR Contact Committee</a:t>
                      </a: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37190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RKC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Working 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Sector Consultative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456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Committee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Customs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Valuation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Harmonized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System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Sub-Committee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Counterfeiting and Piracy Group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43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Committee on Rules of Origin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Passenger Facilitation and Control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 Revenue Compliance and Fraud</a:t>
                      </a: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Working Group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Harmonized System Review Sub-Committee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8595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FACE-TO-FACE MEETINGS</a:t>
                      </a:r>
                      <a:endParaRPr lang="en-US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 Technical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 Building Committee 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71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Harmonized System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 Committee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8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Commission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77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7" marR="317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FED4852C-0274-6449-830D-B532D706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CE01C-C01A-F24D-A7FD-4EABE930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O Title slide">
  <a:themeElements>
    <a:clrScheme name="WCO">
      <a:dk1>
        <a:srgbClr val="0082C3"/>
      </a:dk1>
      <a:lt1>
        <a:srgbClr val="FFFFFF"/>
      </a:lt1>
      <a:dk2>
        <a:srgbClr val="575756"/>
      </a:dk2>
      <a:lt2>
        <a:srgbClr val="D0D0D0"/>
      </a:lt2>
      <a:accent1>
        <a:srgbClr val="009FE3"/>
      </a:accent1>
      <a:accent2>
        <a:srgbClr val="009E92"/>
      </a:accent2>
      <a:accent3>
        <a:srgbClr val="0059A7"/>
      </a:accent3>
      <a:accent4>
        <a:srgbClr val="E83844"/>
      </a:accent4>
      <a:accent5>
        <a:srgbClr val="AA2485"/>
      </a:accent5>
      <a:accent6>
        <a:srgbClr val="EB6109"/>
      </a:accent6>
      <a:hlink>
        <a:srgbClr val="009FE3"/>
      </a:hlink>
      <a:folHlink>
        <a:srgbClr val="AA2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WCO_UK" id="{499CC7DC-62DA-EE4E-BB76-F1CE3F232C62}" vid="{611A4FAB-B838-3541-BD62-B5EF20A08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WCO PPT Presentation_EN</Template>
  <TotalTime>1363</TotalTime>
  <Words>524</Words>
  <Application>Microsoft Office PowerPoint</Application>
  <PresentationFormat>On-screen Show (4:3)</PresentationFormat>
  <Paragraphs>155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WCO Title slide</vt:lpstr>
      <vt:lpstr>PowerPoint Presentation</vt:lpstr>
      <vt:lpstr>PC and Council December 2020  </vt:lpstr>
      <vt:lpstr>Evolution of WCO meetings</vt:lpstr>
      <vt:lpstr>Impact of online and document based meetings </vt:lpstr>
      <vt:lpstr>WCO meetings for 2021/2022</vt:lpstr>
      <vt:lpstr>How to streamline the calendar of meetings in the future? </vt:lpstr>
      <vt:lpstr>Thank you for your attention!</vt:lpstr>
    </vt:vector>
  </TitlesOfParts>
  <Company>WCO-OMD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Pazos Fontenla</dc:creator>
  <cp:lastModifiedBy>Michelle Medina</cp:lastModifiedBy>
  <cp:revision>45</cp:revision>
  <dcterms:created xsi:type="dcterms:W3CDTF">2020-01-14T11:03:24Z</dcterms:created>
  <dcterms:modified xsi:type="dcterms:W3CDTF">2021-03-18T18:55:51Z</dcterms:modified>
</cp:coreProperties>
</file>